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88" r:id="rId4"/>
    <p:sldId id="263" r:id="rId5"/>
    <p:sldId id="274" r:id="rId6"/>
    <p:sldId id="307" r:id="rId7"/>
    <p:sldId id="300" r:id="rId8"/>
    <p:sldId id="308" r:id="rId9"/>
    <p:sldId id="271" r:id="rId10"/>
    <p:sldId id="268" r:id="rId11"/>
    <p:sldId id="290" r:id="rId12"/>
    <p:sldId id="291" r:id="rId13"/>
    <p:sldId id="292" r:id="rId14"/>
    <p:sldId id="293" r:id="rId15"/>
    <p:sldId id="294" r:id="rId16"/>
    <p:sldId id="295" r:id="rId17"/>
    <p:sldId id="305" r:id="rId18"/>
    <p:sldId id="306" r:id="rId19"/>
    <p:sldId id="269" r:id="rId20"/>
    <p:sldId id="301" r:id="rId21"/>
    <p:sldId id="302" r:id="rId22"/>
    <p:sldId id="303" r:id="rId23"/>
    <p:sldId id="278" r:id="rId24"/>
    <p:sldId id="304" r:id="rId25"/>
    <p:sldId id="289" r:id="rId26"/>
    <p:sldId id="296" r:id="rId27"/>
    <p:sldId id="28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A90E"/>
    <a:srgbClr val="EF4A1D"/>
    <a:srgbClr val="5814BC"/>
    <a:srgbClr val="5D2FA1"/>
    <a:srgbClr val="61D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2" autoAdjust="0"/>
    <p:restoredTop sz="84035" autoAdjust="0"/>
  </p:normalViewPr>
  <p:slideViewPr>
    <p:cSldViewPr showGuides="1">
      <p:cViewPr varScale="1">
        <p:scale>
          <a:sx n="71" d="100"/>
          <a:sy n="71" d="100"/>
        </p:scale>
        <p:origin x="120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D2671-7617-49BB-945F-100263F3F2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74EC8-CAC4-4FED-880D-6E44A7AE681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12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C45A6-AAA7-4E01-8276-477B784074E8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7156-29CE-440F-B19E-03579860CC10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5E888-F788-4998-A753-D4E084AD632B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E83B-248D-4F15-B571-880B2C1711D2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31E2A-C242-42D8-BD0D-94DE4FF90A64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FEBD-AE5B-4E4E-AF19-69C0865A62AF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E8A7-3858-4FA3-8B7E-D839EB98A6B3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B6345-BE3B-4AC5-83FA-BF31911072AD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927A-E118-464F-964C-AED687123102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5C6F1-0AFF-462D-B10A-0E2358575C8E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DA17-9AFF-40CE-A62F-93EA3044FB2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00892-C8D9-4365-86AA-F7C9D201AFA2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4267200"/>
            <a:ext cx="9144000" cy="990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9789" y="1278285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Pengenalan</a:t>
            </a:r>
            <a:r>
              <a:rPr lang="en-MY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endParaRPr lang="en-MY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Perpustakaan</a:t>
            </a:r>
            <a:r>
              <a:rPr lang="en-US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Pengajian</a:t>
            </a:r>
            <a:r>
              <a:rPr lang="en-US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Melayu</a:t>
            </a:r>
            <a:endParaRPr lang="en-US" sz="3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0" y="1219200"/>
            <a:ext cx="0" cy="1752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4800" y="3200400"/>
            <a:ext cx="472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Gedung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akal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laut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bicara</a:t>
            </a:r>
            <a:endParaRPr lang="en-US" i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60960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dirty="0"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9" name="Picture 8" descr="LOGOPP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9000" y="1295400"/>
            <a:ext cx="1524000" cy="15619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4249341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  <a:latin typeface="Rockwell" panose="02060603020205020403" pitchFamily="18" charset="0"/>
              </a:rPr>
              <a:t>Haslan Bin </a:t>
            </a:r>
            <a:r>
              <a:rPr lang="en-US" sz="2000" dirty="0" err="1">
                <a:solidFill>
                  <a:schemeClr val="bg2"/>
                </a:solidFill>
                <a:latin typeface="Rockwell" panose="02060603020205020403" pitchFamily="18" charset="0"/>
              </a:rPr>
              <a:t>Tamjehi</a:t>
            </a:r>
            <a:endParaRPr lang="en-US" sz="2000" dirty="0">
              <a:solidFill>
                <a:schemeClr val="bg2"/>
              </a:solidFill>
              <a:latin typeface="Rockwell" panose="02060603020205020403" pitchFamily="18" charset="0"/>
            </a:endParaRPr>
          </a:p>
          <a:p>
            <a:pPr algn="r"/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Ketua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,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Perpustakaan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Pengajian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Melayu</a:t>
            </a:r>
            <a:endParaRPr lang="en-US" sz="1600" dirty="0">
              <a:solidFill>
                <a:schemeClr val="bg2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Rockwell" panose="02060603020205020403" pitchFamily="18" charset="0"/>
              </a:rPr>
              <a:t>Kandungan</a:t>
            </a:r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4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Modul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1</a:t>
            </a:r>
          </a:p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Pengenalan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PPM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Perkhidmatan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Kemudahan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Koleksi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4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Modul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2 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Panduan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Penggunaan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Sumber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&amp; Demo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Rockwell" panose="02060603020205020403" pitchFamily="18" charset="0"/>
              </a:rPr>
              <a:t>Modul</a:t>
            </a:r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 1 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Pengenalan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PPM</a:t>
            </a: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Latarbelakang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94384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Ditubuhkan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pada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tahun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1959 (67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tahun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Diambil-alih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oleh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UM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pada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2006</a:t>
            </a:r>
          </a:p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Salah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satu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dari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8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Khusus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PUM</a:t>
            </a:r>
          </a:p>
          <a:p>
            <a:pPr marL="0" indent="0">
              <a:buNone/>
            </a:pPr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800" dirty="0" err="1">
                <a:solidFill>
                  <a:srgbClr val="FF0000"/>
                </a:solidFill>
                <a:latin typeface="Rockwell" panose="02060603020205020403" pitchFamily="18" charset="0"/>
              </a:rPr>
              <a:t>Objektif</a:t>
            </a:r>
            <a:endParaRPr lang="en-US" sz="28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Menyediakan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membangunkan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koleksi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keperluan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bahan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rujukan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kursus-kursus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APM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5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bidang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utama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(</a:t>
            </a:r>
            <a:r>
              <a:rPr lang="ms-MY" sz="2800" dirty="0">
                <a:solidFill>
                  <a:srgbClr val="FFC000"/>
                </a:solidFill>
                <a:latin typeface="Rockwell" panose="02060603020205020403" pitchFamily="18" charset="0"/>
              </a:rPr>
              <a:t>Bahasa Melayu |Linguistik | Kesusasteraan Melayu|Keseniaan Melayu| Sosiobudaya Melayu)</a:t>
            </a:r>
          </a:p>
          <a:p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Pendidikan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Pengguna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(Resource-based Teaching)</a:t>
            </a:r>
            <a:endParaRPr lang="ms-MY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Waktu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Operasi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	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Isnin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-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Jumaat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: 8.00 AM – 5.00 PM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	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Tutup:Cuti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Umum</a:t>
            </a:r>
            <a:endParaRPr lang="en-US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Jumlah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Staf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: 3 orang 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	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Pustakawan</a:t>
            </a:r>
            <a:endParaRPr lang="en-US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	2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Pembantu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Pustakawan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- </a:t>
            </a:r>
            <a:r>
              <a:rPr lang="en-US" sz="13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kaunter-loceng</a:t>
            </a:r>
            <a:endParaRPr lang="en-US" sz="13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6" name="Rectangle 5"/>
          <p:cNvSpPr/>
          <p:nvPr/>
        </p:nvSpPr>
        <p:spPr>
          <a:xfrm>
            <a:off x="229538" y="1841699"/>
            <a:ext cx="8383772" cy="9144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906962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 sz="1600" i="1" dirty="0">
                <a:solidFill>
                  <a:srgbClr val="FFFF00"/>
                </a:solidFill>
              </a:rPr>
              <a:t>1.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Pinjaman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Pemulangan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bahan</a:t>
            </a:r>
            <a:endParaRPr lang="en-US" sz="1600" i="1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1600" i="1" dirty="0">
              <a:solidFill>
                <a:srgbClr val="FFFF00"/>
              </a:solidFill>
            </a:endParaRPr>
          </a:p>
          <a:p>
            <a:pPr marL="0" indent="0" fontAlgn="base">
              <a:buNone/>
            </a:pPr>
            <a:endParaRPr lang="en-US" sz="2400" b="1" dirty="0">
              <a:solidFill>
                <a:srgbClr val="FFC0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  10 </a:t>
            </a:r>
            <a:r>
              <a:rPr lang="en-US" sz="24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buah</a:t>
            </a: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4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bahan</a:t>
            </a: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4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maksima</a:t>
            </a: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/ 30 Hari /3 kali  </a:t>
            </a:r>
            <a:r>
              <a:rPr lang="en-US" sz="24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pembaharuan</a:t>
            </a: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     online.</a:t>
            </a:r>
          </a:p>
          <a:p>
            <a:pPr marL="0" indent="0" fontAlgn="base">
              <a:buNone/>
            </a:pPr>
            <a:endParaRPr lang="en-US" sz="16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Orientasi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Perpustakaan</a:t>
            </a:r>
            <a:r>
              <a:rPr lang="en-US" sz="1600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 (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Library Orientation</a:t>
            </a:r>
            <a:r>
              <a:rPr lang="en-US" sz="1600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Lawatan</a:t>
            </a:r>
            <a:r>
              <a:rPr lang="en-US" sz="1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secara</a:t>
            </a:r>
            <a:r>
              <a:rPr lang="en-US" sz="1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berpandu</a:t>
            </a:r>
            <a:r>
              <a:rPr lang="en-US" sz="1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di </a:t>
            </a:r>
            <a:r>
              <a:rPr lang="en-US" sz="16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Perpustakaan</a:t>
            </a:r>
            <a:r>
              <a:rPr lang="en-US" sz="1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0" indent="0" fontAlgn="base">
              <a:buNone/>
            </a:pPr>
            <a:endParaRPr lang="en-MY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16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3.Pembekalan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Dokumen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Pinjaman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Antara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Perpustakaan</a:t>
            </a:r>
            <a:r>
              <a:rPr lang="en-US" sz="1600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 </a:t>
            </a:r>
          </a:p>
          <a:p>
            <a:pPr fontAlgn="base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Doktor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Falsafah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/ PhD  : 20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Permohonan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percuma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/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Setahun</a:t>
            </a: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Sarjana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/ Master : 10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Permohonan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percuma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/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Setahun</a:t>
            </a: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1600" i="1" dirty="0">
                <a:solidFill>
                  <a:srgbClr val="FFFF00"/>
                </a:solidFill>
              </a:rPr>
              <a:t>4. </a:t>
            </a:r>
            <a:r>
              <a:rPr lang="en-US" sz="1600" i="1" dirty="0" err="1">
                <a:solidFill>
                  <a:srgbClr val="FFFF00"/>
                </a:solidFill>
              </a:rPr>
              <a:t>Penyediaan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Katalog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Koleksi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Perpustakaan</a:t>
            </a:r>
            <a:r>
              <a:rPr lang="en-US" sz="1600" i="1" dirty="0">
                <a:solidFill>
                  <a:srgbClr val="FFFF00"/>
                </a:solidFill>
              </a:rPr>
              <a:t> UM   </a:t>
            </a:r>
            <a:r>
              <a:rPr lang="en-US" sz="1600" i="1" dirty="0" err="1">
                <a:solidFill>
                  <a:srgbClr val="FFFF00"/>
                </a:solidFill>
              </a:rPr>
              <a:t>Pendeta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OneSearch</a:t>
            </a:r>
            <a:r>
              <a:rPr lang="en-US" sz="1600" i="1" dirty="0">
                <a:solidFill>
                  <a:srgbClr val="FFFF00"/>
                </a:solidFill>
              </a:rPr>
              <a:t>   (https://umlib.locate.ebsco.com/search)</a:t>
            </a:r>
            <a:endParaRPr lang="en-US" sz="1600" dirty="0">
              <a:solidFill>
                <a:srgbClr val="FFFF00"/>
              </a:solidFill>
            </a:endParaRPr>
          </a:p>
          <a:p>
            <a:pPr marL="0" indent="0" fontAlgn="base">
              <a:buNone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1600" i="1" dirty="0" err="1">
                <a:solidFill>
                  <a:schemeClr val="bg2">
                    <a:lumMod val="90000"/>
                  </a:schemeClr>
                </a:solidFill>
              </a:rPr>
              <a:t>Penyediaan</a:t>
            </a:r>
            <a:r>
              <a:rPr lang="en-US" sz="16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maklumat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bibliografi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artikel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bab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prosiding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yang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diterbit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Malaysiana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luar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negara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.</a:t>
            </a:r>
            <a:endParaRPr lang="en-MY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10540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MY" sz="2400" i="1" dirty="0">
                <a:solidFill>
                  <a:srgbClr val="FFFF00"/>
                </a:solidFill>
              </a:rPr>
              <a:t>6. </a:t>
            </a:r>
            <a:r>
              <a:rPr lang="en-MY" sz="2400" i="1" dirty="0" err="1">
                <a:solidFill>
                  <a:srgbClr val="FFFF00"/>
                </a:solidFill>
              </a:rPr>
              <a:t>Rujukan</a:t>
            </a:r>
            <a:r>
              <a:rPr lang="en-MY" sz="2400" i="1" dirty="0">
                <a:solidFill>
                  <a:srgbClr val="FFFF00"/>
                </a:solidFill>
              </a:rPr>
              <a:t>.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Pustakawan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bertugas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di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meja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setiap</a:t>
            </a:r>
            <a:endParaRPr lang="en-MY" sz="24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Isnin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Khamis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 9-11 am. </a:t>
            </a:r>
          </a:p>
          <a:p>
            <a:pPr marL="0" indent="0" fontAlgn="base">
              <a:buNone/>
            </a:pPr>
            <a:endParaRPr lang="en-MY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Live  Chat 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atau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 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Chatbot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SERI</a:t>
            </a:r>
          </a:p>
          <a:p>
            <a:pPr marL="0" indent="0" fontAlgn="base">
              <a:buNone/>
            </a:pPr>
            <a:endParaRPr lang="en-MY" sz="2400" i="1" dirty="0">
              <a:solidFill>
                <a:schemeClr val="bg2">
                  <a:lumMod val="90000"/>
                </a:schemeClr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7.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Sesi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kemahiran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maklumat</a:t>
            </a:r>
            <a:endParaRPr lang="en-MY" sz="2400" i="1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Penerangan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dan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latihan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sumber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8.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Pameran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Buku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baru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dan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buku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bertema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.</a:t>
            </a:r>
          </a:p>
          <a:p>
            <a:pPr marL="0" indent="0" fontAlgn="base">
              <a:buNone/>
            </a:pPr>
            <a:endParaRPr lang="en-MY" sz="2400" i="1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75" y="3419475"/>
            <a:ext cx="1905000" cy="704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836" y="1447800"/>
            <a:ext cx="1543050" cy="1543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977" y="4757738"/>
            <a:ext cx="1543050" cy="154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105400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MY" sz="2400" i="1" dirty="0">
                <a:solidFill>
                  <a:srgbClr val="FFFF00"/>
                </a:solidFill>
              </a:rPr>
              <a:t>9. </a:t>
            </a:r>
            <a:r>
              <a:rPr lang="en-MY" sz="2400" i="1" dirty="0" err="1">
                <a:solidFill>
                  <a:srgbClr val="FFFF00"/>
                </a:solidFill>
              </a:rPr>
              <a:t>Penganjuran</a:t>
            </a:r>
            <a:r>
              <a:rPr lang="en-MY" sz="2400" i="1" dirty="0">
                <a:solidFill>
                  <a:srgbClr val="FFFF00"/>
                </a:solidFill>
              </a:rPr>
              <a:t> </a:t>
            </a:r>
            <a:r>
              <a:rPr lang="en-MY" sz="2400" i="1" dirty="0" err="1">
                <a:solidFill>
                  <a:srgbClr val="FFFF00"/>
                </a:solidFill>
              </a:rPr>
              <a:t>Aktiviti</a:t>
            </a:r>
            <a:r>
              <a:rPr lang="en-MY" sz="2400" i="1" dirty="0">
                <a:solidFill>
                  <a:srgbClr val="FFFF00"/>
                </a:solidFill>
              </a:rPr>
              <a:t>  </a:t>
            </a:r>
            <a:r>
              <a:rPr lang="en-MY" sz="2400" i="1" dirty="0" err="1">
                <a:solidFill>
                  <a:srgbClr val="FFFF00"/>
                </a:solidFill>
              </a:rPr>
              <a:t>Perpustakaan</a:t>
            </a:r>
            <a:endParaRPr lang="en-MY" sz="2400" i="1" dirty="0">
              <a:solidFill>
                <a:srgbClr val="FFFF00"/>
              </a:solidFill>
            </a:endParaRPr>
          </a:p>
          <a:p>
            <a:pPr marL="0" indent="0" fontAlgn="base">
              <a:buNone/>
            </a:pP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Diskusi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PPM</a:t>
            </a:r>
          </a:p>
          <a:p>
            <a:pPr marL="0" indent="0" fontAlgn="base">
              <a:buNone/>
            </a:pP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Aktiviti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melibatkan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perbincangan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ilmiah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sepert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forum,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ulasan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dll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endParaRPr lang="en-US" sz="20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Raikan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Budaya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&amp; Bahasa</a:t>
            </a:r>
          </a:p>
          <a:p>
            <a:pPr marL="0" indent="0" fontAlgn="base">
              <a:buNone/>
            </a:pP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Aktiviti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 yang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melibatkan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aprisiasi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kesernian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seperti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,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deklamasi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sajak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pantun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nyanyian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Tayangan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dokumentari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berkenaan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seni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budaya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Melayu</a:t>
            </a: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-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Setiap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Isnin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9.30  am,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Dewan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Bacaan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 A</a:t>
            </a:r>
            <a:endParaRPr lang="en-MY" sz="20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i="1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135" y="1097200"/>
            <a:ext cx="1828800" cy="12187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900" y="3962400"/>
            <a:ext cx="949035" cy="12647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785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Kemudahan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123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tempat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duduk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3 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Dewan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Bacaan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(ABC)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Bilik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Perbincangan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First come first serve basis.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Bilik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Karel 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First come first serve basis.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6 PC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akses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awam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PC OKU (JAWS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 Job Access With Sound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Jaringan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WiFI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5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Poin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akses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Loker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Makanan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dilarang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bawa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masuk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Bercetak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PPM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Bacaan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Bebas|Buku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Jurnal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Kamus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Ensiklopedia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Glosari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Kerja|Kertas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Penyelidikan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Projek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Latihan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Ilmiah|Penerbitan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Rasmi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Malaysia|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Buku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Rujukan|Tesis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&amp;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Disertasi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Keratan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Akhbar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Kalendar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Akademik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FFFF00"/>
                </a:solidFill>
                <a:latin typeface="Rockwell" panose="02060603020205020403" pitchFamily="18" charset="0"/>
              </a:rPr>
              <a:t>Suratkhabar</a:t>
            </a:r>
            <a:endParaRPr lang="en-US" sz="2000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Berita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Harian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.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Utusan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Malaysia,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Sinar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: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Isnin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–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Jumaat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NST Metro: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Ahad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sahaja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751883"/>
              </p:ext>
            </p:extLst>
          </p:nvPr>
        </p:nvGraphicFramePr>
        <p:xfrm>
          <a:off x="76197" y="3505200"/>
          <a:ext cx="8610603" cy="1391523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60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3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4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7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7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86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7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55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99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55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50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39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B-BEBAS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BUKU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JURNAL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JURNALMAL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K-KERJA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K-PENYEL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K-PROJEK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L-ILMIAH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P-RASMIMAL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REF-BOOK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TESIS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Jumlah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175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14819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465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1511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327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84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482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2225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444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665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b="1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37 000+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/>
                          <a:cs typeface="Times New Roman" panose="02020603050405020304"/>
                        </a:rPr>
                        <a:t>Naskhah</a:t>
                      </a:r>
                      <a:endParaRPr lang="ms-MY" sz="105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Rujukan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 fontAlgn="base"/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 di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Perpustakaan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sahaja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.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ini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daripada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buku-buku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seperti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:</a:t>
            </a: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Ensiklopedia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(45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),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cth.Ensiklopedia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sejarah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kebudayaan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Melayu</a:t>
            </a:r>
            <a:endParaRPr lang="en-US" sz="22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kamus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(317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)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Kamus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Dewan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Perdana</a:t>
            </a:r>
            <a:endParaRPr lang="en-US" sz="22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Glosari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(20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),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Bibliografi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Retorik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beranotasi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. </a:t>
            </a:r>
            <a:endParaRPr lang="en-MY" sz="22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panduan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tahunan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abstrak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,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indeks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Terletak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di  Dewan B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No 6.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724928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6" r="14223"/>
          <a:stretch>
            <a:fillRect/>
          </a:stretch>
        </p:blipFill>
        <p:spPr>
          <a:xfrm>
            <a:off x="6999703" y="4195068"/>
            <a:ext cx="1524000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r="10714"/>
          <a:stretch>
            <a:fillRect/>
          </a:stretch>
        </p:blipFill>
        <p:spPr>
          <a:xfrm>
            <a:off x="7495166" y="1253748"/>
            <a:ext cx="1120140" cy="149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Terbuka</a:t>
            </a:r>
          </a:p>
          <a:p>
            <a:pPr fontAlgn="base"/>
            <a:r>
              <a:rPr lang="ms-MY" sz="2400" dirty="0">
                <a:solidFill>
                  <a:schemeClr val="bg2">
                    <a:lumMod val="90000"/>
                  </a:schemeClr>
                </a:solidFill>
              </a:rPr>
              <a:t>Merupakan bahan bacaan yang boleh dipinjam keluar</a:t>
            </a:r>
          </a:p>
          <a:p>
            <a:pPr fontAlgn="base"/>
            <a:r>
              <a:rPr lang="ms-MY" sz="2400" dirty="0">
                <a:solidFill>
                  <a:schemeClr val="bg2">
                    <a:lumMod val="90000"/>
                  </a:schemeClr>
                </a:solidFill>
              </a:rPr>
              <a:t>25 000 judul.</a:t>
            </a:r>
          </a:p>
          <a:p>
            <a:pPr fontAlgn="base"/>
            <a:r>
              <a:rPr lang="ms-MY" sz="2400" dirty="0">
                <a:solidFill>
                  <a:schemeClr val="bg2">
                    <a:lumMod val="90000"/>
                  </a:schemeClr>
                </a:solidFill>
              </a:rPr>
              <a:t>Lokasi Dewan B  ( Rak no 1- 5)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1" t="3872" r="22959" b="10794"/>
          <a:stretch>
            <a:fillRect/>
          </a:stretch>
        </p:blipFill>
        <p:spPr>
          <a:xfrm>
            <a:off x="7578847" y="3702571"/>
            <a:ext cx="1219200" cy="182880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2" r="16072"/>
          <a:stretch>
            <a:fillRect/>
          </a:stretch>
        </p:blipFill>
        <p:spPr>
          <a:xfrm>
            <a:off x="4484895" y="3738013"/>
            <a:ext cx="1447776" cy="2133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3" t="7330" r="8069" b="10892"/>
          <a:stretch>
            <a:fillRect/>
          </a:stretch>
        </p:blipFill>
        <p:spPr>
          <a:xfrm>
            <a:off x="2513400" y="3794460"/>
            <a:ext cx="1752600" cy="1752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" b="726"/>
          <a:stretch>
            <a:fillRect/>
          </a:stretch>
        </p:blipFill>
        <p:spPr>
          <a:xfrm>
            <a:off x="751434" y="3771423"/>
            <a:ext cx="1666875" cy="2705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6" t="3789" r="1648" b="904"/>
          <a:stretch>
            <a:fillRect/>
          </a:stretch>
        </p:blipFill>
        <p:spPr>
          <a:xfrm>
            <a:off x="6124985" y="3717352"/>
            <a:ext cx="1120120" cy="176022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Penyelidikan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–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Rujukan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sahaja</a:t>
            </a:r>
            <a:endParaRPr lang="en-US" sz="18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Tesis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dirty="0">
                <a:solidFill>
                  <a:srgbClr val="FFC000"/>
                </a:solidFill>
              </a:rPr>
              <a:t>PHD-155 </a:t>
            </a:r>
            <a:r>
              <a:rPr lang="en-US" sz="2400" dirty="0" err="1">
                <a:solidFill>
                  <a:srgbClr val="FFC000"/>
                </a:solidFill>
              </a:rPr>
              <a:t>judul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Disertasi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(M</a:t>
            </a:r>
            <a:r>
              <a:rPr lang="en-US" sz="2400" dirty="0">
                <a:solidFill>
                  <a:srgbClr val="FFC000"/>
                </a:solidFill>
              </a:rPr>
              <a:t>A 389  </a:t>
            </a:r>
            <a:r>
              <a:rPr lang="en-US" sz="2400" dirty="0" err="1">
                <a:solidFill>
                  <a:srgbClr val="FFC000"/>
                </a:solidFill>
              </a:rPr>
              <a:t>judul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Latihan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ilmiah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b="1" dirty="0">
                <a:solidFill>
                  <a:srgbClr val="E0A90E"/>
                </a:solidFill>
              </a:rPr>
              <a:t>LI</a:t>
            </a:r>
            <a:r>
              <a:rPr lang="en-US" sz="2400" dirty="0">
                <a:solidFill>
                  <a:srgbClr val="E0A90E"/>
                </a:solidFill>
              </a:rPr>
              <a:t> 2225 </a:t>
            </a:r>
            <a:r>
              <a:rPr lang="en-US" sz="2400" dirty="0" err="1">
                <a:solidFill>
                  <a:srgbClr val="E0A90E"/>
                </a:solidFill>
              </a:rPr>
              <a:t>Judul</a:t>
            </a:r>
            <a:r>
              <a:rPr lang="en-US" sz="2400" dirty="0">
                <a:solidFill>
                  <a:srgbClr val="E0A90E"/>
                </a:solidFill>
              </a:rPr>
              <a:t> 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kertas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projek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dirty="0">
                <a:solidFill>
                  <a:srgbClr val="E0A90E"/>
                </a:solidFill>
              </a:rPr>
              <a:t>K-PRO- 482 </a:t>
            </a:r>
            <a:r>
              <a:rPr lang="en-US" sz="2400" dirty="0" err="1">
                <a:solidFill>
                  <a:srgbClr val="E0A90E"/>
                </a:solidFill>
              </a:rPr>
              <a:t>Judul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kertas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persidangan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(</a:t>
            </a:r>
            <a:r>
              <a:rPr lang="en-US" sz="2400" dirty="0">
                <a:solidFill>
                  <a:srgbClr val="E0A90E"/>
                </a:solidFill>
              </a:rPr>
              <a:t>K-KER-327 </a:t>
            </a:r>
            <a:r>
              <a:rPr lang="en-US" sz="2400" dirty="0" err="1">
                <a:solidFill>
                  <a:srgbClr val="E0A90E"/>
                </a:solidFill>
              </a:rPr>
              <a:t>Judul</a:t>
            </a:r>
            <a:r>
              <a:rPr lang="en-US" sz="2400" dirty="0">
                <a:solidFill>
                  <a:srgbClr val="E0A90E"/>
                </a:solidFill>
              </a:rPr>
              <a:t> 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).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di  Dewan C (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8-13)</a:t>
            </a: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!-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2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bahan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sahaja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boleh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dirujuk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satu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masa.</a:t>
            </a:r>
          </a:p>
          <a:p>
            <a:pPr marL="0" indent="0" fontAlgn="base">
              <a:buNone/>
            </a:pP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-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Bahan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perlu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diimbas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di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kaunter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sebelum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dirujuk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-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Bahan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diletak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ditroli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pemulangan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selepas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dirujuk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r>
              <a:rPr lang="en-US" sz="1800" dirty="0"/>
              <a:t> </a:t>
            </a:r>
          </a:p>
          <a:p>
            <a:pPr marL="0" indent="0" fontAlgn="base">
              <a:buNone/>
            </a:pPr>
            <a:endParaRPr lang="en-MY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87" y="4611658"/>
            <a:ext cx="1543050" cy="154305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10" y="4581409"/>
            <a:ext cx="1543050" cy="1543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4559038"/>
            <a:ext cx="1543050" cy="1543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4596944"/>
            <a:ext cx="1543050" cy="1543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856" y="4572444"/>
            <a:ext cx="1543050" cy="14001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2.Koleksi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Jurnal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 - </a:t>
            </a:r>
            <a:r>
              <a:rPr lang="en-US" sz="1900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US" sz="19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2">
                    <a:lumMod val="90000"/>
                  </a:schemeClr>
                </a:solidFill>
              </a:rPr>
              <a:t>dalaman</a:t>
            </a:r>
            <a:endParaRPr lang="en-MY" sz="19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jurnal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berjilid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dirty="0">
                <a:solidFill>
                  <a:srgbClr val="E0A90E"/>
                </a:solidFill>
              </a:rPr>
              <a:t>1511 </a:t>
            </a:r>
            <a:r>
              <a:rPr lang="en-US" sz="2400" dirty="0" err="1">
                <a:solidFill>
                  <a:srgbClr val="E0A90E"/>
                </a:solidFill>
              </a:rPr>
              <a:t>naskhah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 (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tempatan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luar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negara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ditempatkan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di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sini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.  Antara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ada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adalah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Jurnal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Bahasa,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Dewan,Sastera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Purba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,  Malaysia 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Sejarah,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Mastika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Bidragren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dan JMBRAS.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di Dewan- C (No.14)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MY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442" y="585233"/>
            <a:ext cx="957263" cy="1190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62" y="515471"/>
            <a:ext cx="895350" cy="1276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rgbClr val="FFC000"/>
                </a:solidFill>
              </a:rPr>
              <a:t>Koleksi</a:t>
            </a:r>
            <a:r>
              <a:rPr lang="en-US" i="1" dirty="0">
                <a:solidFill>
                  <a:srgbClr val="FFC000"/>
                </a:solidFill>
              </a:rPr>
              <a:t>  </a:t>
            </a:r>
            <a:r>
              <a:rPr lang="en-US" i="1" dirty="0" err="1">
                <a:solidFill>
                  <a:srgbClr val="FFC000"/>
                </a:solidFill>
              </a:rPr>
              <a:t>Khas</a:t>
            </a:r>
            <a:r>
              <a:rPr lang="en-US" i="1" dirty="0">
                <a:solidFill>
                  <a:srgbClr val="FFC000"/>
                </a:solidFill>
              </a:rPr>
              <a:t>-  </a:t>
            </a:r>
            <a:r>
              <a:rPr lang="en-US" i="1" dirty="0" err="1">
                <a:solidFill>
                  <a:schemeClr val="bg2"/>
                </a:solidFill>
              </a:rPr>
              <a:t>Koleksi</a:t>
            </a:r>
            <a:r>
              <a:rPr lang="en-US" i="1" dirty="0">
                <a:solidFill>
                  <a:schemeClr val="bg2"/>
                </a:solidFill>
              </a:rPr>
              <a:t> </a:t>
            </a:r>
            <a:r>
              <a:rPr lang="en-US" i="1" dirty="0" err="1">
                <a:solidFill>
                  <a:schemeClr val="bg2"/>
                </a:solidFill>
              </a:rPr>
              <a:t>Unik</a:t>
            </a:r>
            <a:r>
              <a:rPr lang="en-US" i="1" dirty="0">
                <a:solidFill>
                  <a:schemeClr val="bg2"/>
                </a:solidFill>
              </a:rPr>
              <a:t>  PPM</a:t>
            </a:r>
          </a:p>
          <a:p>
            <a:pPr marL="0" indent="0">
              <a:buNone/>
            </a:pPr>
            <a:endParaRPr lang="en-US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i="1" dirty="0">
                <a:solidFill>
                  <a:srgbClr val="FFC000"/>
                </a:solidFill>
                <a:sym typeface="Wingdings" panose="05000000000000000000" pitchFamily="2" charset="2"/>
              </a:rPr>
              <a:t>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b="1" i="1" dirty="0" err="1">
                <a:solidFill>
                  <a:srgbClr val="FFC000"/>
                </a:solidFill>
              </a:rPr>
              <a:t>Koleksi</a:t>
            </a:r>
            <a:r>
              <a:rPr lang="en-US" sz="2400" b="1" i="1" dirty="0">
                <a:solidFill>
                  <a:srgbClr val="FFC000"/>
                </a:solidFill>
              </a:rPr>
              <a:t>   Hashim Awang</a:t>
            </a: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peribadi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Dato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Prof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Dr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Hashim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Awang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mantan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Pengarah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APM yang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berkaitan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bidang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sastera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(232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).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 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i="1" dirty="0">
                <a:solidFill>
                  <a:srgbClr val="FFC000"/>
                </a:solidFill>
                <a:sym typeface="Wingdings" panose="05000000000000000000" pitchFamily="2" charset="2"/>
              </a:rPr>
              <a:t> </a:t>
            </a:r>
            <a:r>
              <a:rPr lang="en-US" sz="2400" b="1" i="1" dirty="0" err="1">
                <a:solidFill>
                  <a:srgbClr val="FFC000"/>
                </a:solidFill>
              </a:rPr>
              <a:t>Koleksi</a:t>
            </a:r>
            <a:r>
              <a:rPr lang="en-US" sz="2400" b="1" i="1" dirty="0">
                <a:solidFill>
                  <a:srgbClr val="FFC000"/>
                </a:solidFill>
              </a:rPr>
              <a:t> Zainal Abidin Borhan</a:t>
            </a: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peribadi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Dato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Zainal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Abidin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Borhan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mantan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pengarah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APM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berkaitan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bidang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kebudayaan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(252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).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b="1" i="1" dirty="0">
                <a:solidFill>
                  <a:srgbClr val="FFC000"/>
                </a:solidFill>
                <a:sym typeface="Wingdings" panose="05000000000000000000" pitchFamily="2" charset="2"/>
              </a:rPr>
              <a:t></a:t>
            </a:r>
            <a:r>
              <a:rPr lang="en-US" sz="2400" b="1" i="1" dirty="0" err="1">
                <a:solidFill>
                  <a:srgbClr val="FFC000"/>
                </a:solidFill>
              </a:rPr>
              <a:t>Koleksi</a:t>
            </a:r>
            <a:r>
              <a:rPr lang="en-US" sz="2400" b="1" i="1" dirty="0">
                <a:solidFill>
                  <a:srgbClr val="FFC000"/>
                </a:solidFill>
              </a:rPr>
              <a:t>    Rahmah  Bujang</a:t>
            </a: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daripada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peribadi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Prof  Emeritus Dr.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Rahmah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Bujang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seni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persembahan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khususnya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drama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teater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.  (211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)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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Lokasi  Dewan   C</a:t>
            </a:r>
          </a:p>
          <a:p>
            <a:pPr marL="0" indent="0" fontAlgn="base">
              <a:buNone/>
            </a:pPr>
            <a:endParaRPr lang="en-US" sz="2400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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Rujukan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dalaman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sahaja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 fontAlgn="base">
              <a:buNone/>
            </a:pPr>
            <a:endParaRPr lang="en-US" sz="2400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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Rujuk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staf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kaunter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pinjaman</a:t>
            </a:r>
            <a:endParaRPr lang="en-US" sz="2400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MY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165" y="1259719"/>
            <a:ext cx="981075" cy="1166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398" y="3267868"/>
            <a:ext cx="1714500" cy="960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25" y="3152616"/>
            <a:ext cx="1704975" cy="1190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Manuskrip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7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manuskrip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Melayu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dari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abad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ke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19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masihi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bidang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agama  yang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disumbangkan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oleh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En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. </a:t>
            </a:r>
            <a:r>
              <a:rPr lang="ms-MY" dirty="0">
                <a:solidFill>
                  <a:schemeClr val="bg2">
                    <a:lumMod val="90000"/>
                  </a:schemeClr>
                </a:solidFill>
              </a:rPr>
              <a:t>Wan Dasuki Wan Ahmad pada tahun 2018. 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Kesenian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   PPM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ms-MY" dirty="0">
                <a:solidFill>
                  <a:schemeClr val="bg2">
                    <a:lumMod val="90000"/>
                  </a:schemeClr>
                </a:solidFill>
              </a:rPr>
              <a:t>Terdiri daripada 10 lukisan abstrak  yang disumbangkan oleh artis tempatan En. Rasfan Abu Bakar pada tahun 2017.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729" y="1216204"/>
            <a:ext cx="1547671" cy="12815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551" y="5573299"/>
            <a:ext cx="1219200" cy="91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951" y="5487547"/>
            <a:ext cx="1218233" cy="91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490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Digital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  <a:latin typeface="Rockwell" panose="02060603020205020403" pitchFamily="18" charset="0"/>
              </a:rPr>
              <a:t>31 </a:t>
            </a:r>
            <a:r>
              <a:rPr lang="en-US" dirty="0" err="1">
                <a:solidFill>
                  <a:srgbClr val="FFFF00"/>
                </a:solidFill>
                <a:latin typeface="Rockwell" panose="02060603020205020403" pitchFamily="18" charset="0"/>
              </a:rPr>
              <a:t>Pangkalan</a:t>
            </a:r>
            <a:r>
              <a:rPr lang="en-US" dirty="0">
                <a:solidFill>
                  <a:srgbClr val="FFFF00"/>
                </a:solidFill>
                <a:latin typeface="Rockwell" panose="02060603020205020403" pitchFamily="18" charset="0"/>
              </a:rPr>
              <a:t> Data   di    Portal  A to Z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(e-</a:t>
            </a:r>
            <a:r>
              <a:rPr lang="en-US" sz="2400" dirty="0" err="1">
                <a:solidFill>
                  <a:srgbClr val="FF0000"/>
                </a:solidFill>
                <a:latin typeface="Rockwell" panose="02060603020205020403" pitchFamily="18" charset="0"/>
              </a:rPr>
              <a:t>jurnal,e</a:t>
            </a: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-</a:t>
            </a:r>
            <a:r>
              <a:rPr lang="en-US" sz="2400" dirty="0" err="1">
                <a:solidFill>
                  <a:srgbClr val="FF0000"/>
                </a:solidFill>
                <a:latin typeface="Rockwell" panose="02060603020205020403" pitchFamily="18" charset="0"/>
              </a:rPr>
              <a:t>buku</a:t>
            </a:r>
            <a:endParaRPr lang="en-US" sz="24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@http://umlib.um.edu.my</a:t>
            </a: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Emerald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-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Pelbagai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disiplin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Jstor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–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Arkib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Jurnal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Pelbagai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disiplin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b="1" dirty="0">
                <a:solidFill>
                  <a:srgbClr val="FFC000"/>
                </a:solidFill>
                <a:latin typeface="Rockwell" panose="02060603020205020403" pitchFamily="18" charset="0"/>
              </a:rPr>
              <a:t>Project Muse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–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Sastera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budaya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sejarah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seni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visual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Sage Journals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700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Jurnal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bidang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kemanusian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dan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sains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Proquest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Dissertation And Thesis global  - 2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juta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tesis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teks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penuh</a:t>
            </a:r>
            <a:endParaRPr lang="en-US" sz="2000" dirty="0">
              <a:solidFill>
                <a:srgbClr val="FFC000"/>
              </a:solidFill>
              <a:latin typeface="Rockwell" panose="02060603020205020403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Proquest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Central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–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bidang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kemanusiaan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Ebsco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– 2000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pelbagai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bidang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0" y="3275523"/>
            <a:ext cx="1866900" cy="8858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701" y="4374867"/>
            <a:ext cx="1333500" cy="3000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206" y="2384142"/>
            <a:ext cx="1423988" cy="552450"/>
          </a:xfrm>
          <a:prstGeom prst="rect">
            <a:avLst/>
          </a:prstGeom>
        </p:spPr>
      </p:pic>
      <p:pic>
        <p:nvPicPr>
          <p:cNvPr id="19" name="Picture 2" descr="Image result for jsto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5282814"/>
            <a:ext cx="6667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48424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Digital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Repository  UM</a:t>
            </a:r>
            <a:endParaRPr lang="en-US" sz="2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Knova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Student Repository–Thesis,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Latihan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ilmiah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UM Research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Repositori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Bibliografi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Penyelidikan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UM</a:t>
            </a: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>
                <a:solidFill>
                  <a:srgbClr val="E0A90E"/>
                </a:solidFill>
                <a:latin typeface="Rockwell" panose="02060603020205020403" pitchFamily="18" charset="0"/>
              </a:rPr>
              <a:t>https://knova.um.edu.my/ </a:t>
            </a:r>
          </a:p>
          <a:p>
            <a:pPr>
              <a:buFont typeface="Wingdings 3" panose="05040102010807070707" pitchFamily="18" charset="2"/>
              <a:buChar char="è"/>
            </a:pP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E0A90E"/>
                </a:solidFill>
                <a:latin typeface="Rockwell" panose="02060603020205020403" pitchFamily="18" charset="0"/>
              </a:rPr>
              <a:t>Rimbunan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-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Koleksi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Indeks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/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Abstrak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Pengajian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Melayu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E0A90E"/>
                </a:solidFill>
                <a:latin typeface="Rockwell" panose="02060603020205020403" pitchFamily="18" charset="0"/>
              </a:rPr>
              <a:t>  </a:t>
            </a:r>
            <a:r>
              <a:rPr lang="en-US" sz="1400" b="1" dirty="0">
                <a:solidFill>
                  <a:srgbClr val="E0A90E"/>
                </a:solidFill>
                <a:latin typeface="Rockwell" panose="02060603020205020403" pitchFamily="18" charset="0"/>
              </a:rPr>
              <a:t>https://rimbunan.nusa.my/rimbun/ </a:t>
            </a:r>
          </a:p>
          <a:p>
            <a:pPr>
              <a:buFont typeface="Wingdings" panose="05000000000000000000" pitchFamily="2" charset="2"/>
              <a:buChar char="î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UM  Flickr - 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Arkib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gambar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UM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E0A90E"/>
                </a:solidFill>
                <a:latin typeface="Rockwell" panose="02060603020205020403" pitchFamily="18" charset="0"/>
              </a:rPr>
              <a:t>https://www.flickr.com/photos/umalayalibrary/albums/</a:t>
            </a:r>
          </a:p>
          <a:p>
            <a:pPr marL="0" indent="0">
              <a:buNone/>
            </a:pPr>
            <a:endParaRPr lang="en-US" sz="2400" b="1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872" y="5769967"/>
            <a:ext cx="3115493" cy="566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568316"/>
            <a:ext cx="1661143" cy="7589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Rekod</a:t>
            </a:r>
            <a:r>
              <a:rPr lang="en-US" sz="60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Bibliografik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6962"/>
            <a:ext cx="8229600" cy="4525963"/>
          </a:xfrm>
        </p:spPr>
        <p:txBody>
          <a:bodyPr/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PendetaOneSearch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Katalog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bibliografik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berpusat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UM.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  <a:sym typeface="Wingdings 3" panose="05040102010807070707"/>
              </a:rPr>
              <a:t> </a:t>
            </a:r>
            <a:r>
              <a:rPr lang="en-US" dirty="0">
                <a:solidFill>
                  <a:srgbClr val="E0A90E"/>
                </a:solidFill>
                <a:latin typeface="Rockwell" panose="02060603020205020403" pitchFamily="18" charset="0"/>
              </a:rPr>
              <a:t>https://umlib.locate.ebsco.com/search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A screenshot of a computer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549943"/>
            <a:ext cx="6096000" cy="2882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Rockwell" panose="02060603020205020403" pitchFamily="18" charset="0"/>
              </a:rPr>
              <a:t>Modul</a:t>
            </a:r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 2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Panduan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Penggunaan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Sumber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Demo</a:t>
            </a: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499379"/>
            <a:ext cx="8458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Cara 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Membaca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rak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  -  Dari </a:t>
            </a:r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Kiri  </a:t>
            </a:r>
            <a:r>
              <a:rPr lang="en-US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</a:t>
            </a:r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kanan</a:t>
            </a:r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dan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Atas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ke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Bawah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16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19" y="1204773"/>
            <a:ext cx="5044121" cy="5044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Straight Arrow Connector 4"/>
          <p:cNvCxnSpPr/>
          <p:nvPr/>
        </p:nvCxnSpPr>
        <p:spPr>
          <a:xfrm>
            <a:off x="2371725" y="2724949"/>
            <a:ext cx="2962275" cy="9009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05499" y="182281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6600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2635" y="261883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6600" dirty="0">
                <a:solidFill>
                  <a:srgbClr val="FFFF00"/>
                </a:solidFill>
              </a:rPr>
              <a:t>2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2481259" y="2976811"/>
            <a:ext cx="3026570" cy="613953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3447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499379"/>
            <a:ext cx="8458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  <a:latin typeface="Rockwell" panose="02060603020205020403" pitchFamily="18" charset="0"/>
              </a:rPr>
              <a:t>Cara  </a:t>
            </a:r>
            <a:r>
              <a:rPr lang="en-US" sz="1600" b="1" dirty="0" err="1">
                <a:solidFill>
                  <a:schemeClr val="bg2"/>
                </a:solidFill>
                <a:latin typeface="Rockwell" panose="02060603020205020403" pitchFamily="18" charset="0"/>
              </a:rPr>
              <a:t>Membaca</a:t>
            </a:r>
            <a:r>
              <a:rPr lang="en-US" sz="1600" b="1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b="1" dirty="0" err="1">
                <a:solidFill>
                  <a:schemeClr val="bg2"/>
                </a:solidFill>
                <a:latin typeface="Rockwell" panose="02060603020205020403" pitchFamily="18" charset="0"/>
              </a:rPr>
              <a:t>Nombor</a:t>
            </a:r>
            <a:r>
              <a:rPr lang="en-US" sz="1600" b="1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b="1" dirty="0" err="1">
                <a:solidFill>
                  <a:schemeClr val="bg2"/>
                </a:solidFill>
                <a:latin typeface="Rockwell" panose="02060603020205020403" pitchFamily="18" charset="0"/>
              </a:rPr>
              <a:t>Panggilan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16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1" y="1793577"/>
            <a:ext cx="3086100" cy="3086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95300" y="652167"/>
            <a:ext cx="2799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b="1" dirty="0">
                <a:solidFill>
                  <a:srgbClr val="FFFF00"/>
                </a:solidFill>
              </a:rPr>
              <a:t>PL5101 LIA 2011*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24551" y="3215956"/>
            <a:ext cx="4914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>
                <a:solidFill>
                  <a:srgbClr val="FFFF00"/>
                </a:solidFill>
              </a:rPr>
              <a:t>PL  </a:t>
            </a:r>
            <a:r>
              <a:rPr lang="en-MY" b="1" dirty="0">
                <a:solidFill>
                  <a:schemeClr val="bg1"/>
                </a:solidFill>
              </a:rPr>
              <a:t>= </a:t>
            </a:r>
            <a:r>
              <a:rPr lang="en-MY" b="1" dirty="0" err="1">
                <a:solidFill>
                  <a:schemeClr val="bg1"/>
                </a:solidFill>
              </a:rPr>
              <a:t>Sastera</a:t>
            </a:r>
            <a:endParaRPr lang="en-MY" b="1" dirty="0">
              <a:solidFill>
                <a:schemeClr val="bg1"/>
              </a:solidFill>
            </a:endParaRPr>
          </a:p>
          <a:p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>
                <a:solidFill>
                  <a:srgbClr val="FFFF00"/>
                </a:solidFill>
              </a:rPr>
              <a:t>PL 5101 = </a:t>
            </a:r>
            <a:r>
              <a:rPr lang="en-MY" b="1" dirty="0" err="1">
                <a:solidFill>
                  <a:schemeClr val="bg1"/>
                </a:solidFill>
              </a:rPr>
              <a:t>Sejarah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dan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kritikan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sastera</a:t>
            </a:r>
            <a:r>
              <a:rPr lang="en-MY" b="1" dirty="0">
                <a:solidFill>
                  <a:schemeClr val="bg1"/>
                </a:solidFill>
              </a:rPr>
              <a:t> </a:t>
            </a:r>
          </a:p>
          <a:p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>
                <a:solidFill>
                  <a:srgbClr val="FFFF00"/>
                </a:solidFill>
              </a:rPr>
              <a:t>LIA </a:t>
            </a:r>
            <a:r>
              <a:rPr lang="en-MY" b="1" dirty="0">
                <a:solidFill>
                  <a:schemeClr val="bg1"/>
                </a:solidFill>
              </a:rPr>
              <a:t>= 3 </a:t>
            </a:r>
            <a:r>
              <a:rPr lang="en-MY" b="1" dirty="0" err="1">
                <a:solidFill>
                  <a:schemeClr val="bg1"/>
                </a:solidFill>
              </a:rPr>
              <a:t>Huruf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Pertama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penulis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atau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tajuk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buku</a:t>
            </a:r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 err="1">
                <a:solidFill>
                  <a:schemeClr val="bg1"/>
                </a:solidFill>
              </a:rPr>
              <a:t>Cth</a:t>
            </a:r>
            <a:r>
              <a:rPr lang="en-MY" b="1" dirty="0">
                <a:solidFill>
                  <a:schemeClr val="bg1"/>
                </a:solidFill>
              </a:rPr>
              <a:t>. </a:t>
            </a:r>
            <a:r>
              <a:rPr lang="en-MY" b="1" dirty="0" err="1">
                <a:solidFill>
                  <a:srgbClr val="FFFF00"/>
                </a:solidFill>
              </a:rPr>
              <a:t>Lia</a:t>
            </a:r>
            <a:r>
              <a:rPr lang="en-MY" b="1" dirty="0" err="1">
                <a:solidFill>
                  <a:schemeClr val="bg1"/>
                </a:solidFill>
              </a:rPr>
              <a:t>w</a:t>
            </a:r>
            <a:r>
              <a:rPr lang="en-MY" b="1" dirty="0">
                <a:solidFill>
                  <a:schemeClr val="bg1"/>
                </a:solidFill>
              </a:rPr>
              <a:t> Yok Fang.</a:t>
            </a:r>
          </a:p>
          <a:p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>
                <a:solidFill>
                  <a:srgbClr val="FFFF00"/>
                </a:solidFill>
              </a:rPr>
              <a:t>2011 = </a:t>
            </a:r>
            <a:r>
              <a:rPr lang="en-MY" b="1" dirty="0" err="1">
                <a:solidFill>
                  <a:schemeClr val="bg1"/>
                </a:solidFill>
              </a:rPr>
              <a:t>Tahun</a:t>
            </a:r>
            <a:r>
              <a:rPr lang="en-MY" b="1" dirty="0">
                <a:solidFill>
                  <a:schemeClr val="bg1"/>
                </a:solidFill>
              </a:rPr>
              <a:t>  </a:t>
            </a:r>
            <a:r>
              <a:rPr lang="en-MY" b="1" dirty="0" err="1">
                <a:solidFill>
                  <a:schemeClr val="bg1"/>
                </a:solidFill>
              </a:rPr>
              <a:t>penerbitan</a:t>
            </a:r>
            <a:r>
              <a:rPr lang="en-MY" b="1" dirty="0">
                <a:solidFill>
                  <a:schemeClr val="bg1"/>
                </a:solidFill>
              </a:rPr>
              <a:t>.</a:t>
            </a:r>
          </a:p>
          <a:p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</p:txBody>
      </p:sp>
      <p:sp>
        <p:nvSpPr>
          <p:cNvPr id="17" name="Right Arrow 16"/>
          <p:cNvSpPr/>
          <p:nvPr/>
        </p:nvSpPr>
        <p:spPr>
          <a:xfrm rot="5400000">
            <a:off x="5562657" y="502310"/>
            <a:ext cx="1438689" cy="30177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2292538" y="1175388"/>
            <a:ext cx="2902762" cy="2130234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807662" y="3053530"/>
            <a:ext cx="504825" cy="1592552"/>
          </a:xfrm>
          <a:prstGeom prst="ellipse">
            <a:avLst/>
          </a:prstGeom>
          <a:solidFill>
            <a:srgbClr val="EF4A1D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TextBox 25"/>
          <p:cNvSpPr txBox="1"/>
          <p:nvPr/>
        </p:nvSpPr>
        <p:spPr>
          <a:xfrm>
            <a:off x="378759" y="5602291"/>
            <a:ext cx="8081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>
                <a:solidFill>
                  <a:srgbClr val="FFFF00"/>
                </a:solidFill>
              </a:rPr>
              <a:t>* </a:t>
            </a:r>
            <a:r>
              <a:rPr lang="en-MY" sz="1600" dirty="0" err="1">
                <a:solidFill>
                  <a:srgbClr val="FFFF00"/>
                </a:solidFill>
              </a:rPr>
              <a:t>Nombor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panggilan</a:t>
            </a:r>
            <a:r>
              <a:rPr lang="en-MY" sz="1600" dirty="0">
                <a:solidFill>
                  <a:srgbClr val="FFFF00"/>
                </a:solidFill>
              </a:rPr>
              <a:t>    </a:t>
            </a:r>
            <a:r>
              <a:rPr lang="en-MY" sz="1600" dirty="0" err="1">
                <a:solidFill>
                  <a:srgbClr val="FFFF00"/>
                </a:solidFill>
              </a:rPr>
              <a:t>umpama</a:t>
            </a:r>
            <a:r>
              <a:rPr lang="en-MY" sz="1600" dirty="0">
                <a:solidFill>
                  <a:srgbClr val="FFFF00"/>
                </a:solidFill>
              </a:rPr>
              <a:t>  </a:t>
            </a:r>
            <a:r>
              <a:rPr lang="en-MY" sz="1600" dirty="0" err="1">
                <a:solidFill>
                  <a:srgbClr val="FFFF00"/>
                </a:solidFill>
              </a:rPr>
              <a:t>alamat</a:t>
            </a:r>
            <a:r>
              <a:rPr lang="en-MY" sz="1600" dirty="0">
                <a:solidFill>
                  <a:srgbClr val="FFFF00"/>
                </a:solidFill>
              </a:rPr>
              <a:t> yang </a:t>
            </a:r>
            <a:r>
              <a:rPr lang="en-MY" sz="1600" dirty="0" err="1">
                <a:solidFill>
                  <a:srgbClr val="FFFF00"/>
                </a:solidFill>
              </a:rPr>
              <a:t>memberikan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maklumat</a:t>
            </a:r>
            <a:r>
              <a:rPr lang="en-MY" sz="1600" dirty="0">
                <a:solidFill>
                  <a:srgbClr val="FFFF00"/>
                </a:solidFill>
              </a:rPr>
              <a:t>   </a:t>
            </a:r>
            <a:r>
              <a:rPr lang="en-MY" sz="1600" dirty="0" err="1">
                <a:solidFill>
                  <a:srgbClr val="FFFF00"/>
                </a:solidFill>
              </a:rPr>
              <a:t>lokasi</a:t>
            </a:r>
            <a:r>
              <a:rPr lang="en-MY" sz="1600" dirty="0">
                <a:solidFill>
                  <a:srgbClr val="FFFF00"/>
                </a:solidFill>
              </a:rPr>
              <a:t>  </a:t>
            </a:r>
            <a:r>
              <a:rPr lang="en-MY" sz="1600" dirty="0" err="1">
                <a:solidFill>
                  <a:srgbClr val="FFFF00"/>
                </a:solidFill>
              </a:rPr>
              <a:t>dan</a:t>
            </a:r>
            <a:r>
              <a:rPr lang="en-MY" sz="1600" dirty="0">
                <a:solidFill>
                  <a:srgbClr val="FFFF00"/>
                </a:solidFill>
              </a:rPr>
              <a:t>  </a:t>
            </a:r>
            <a:r>
              <a:rPr lang="en-MY" sz="1600" dirty="0" err="1">
                <a:solidFill>
                  <a:srgbClr val="FFFF00"/>
                </a:solidFill>
              </a:rPr>
              <a:t>tema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sebuah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buku</a:t>
            </a:r>
            <a:r>
              <a:rPr lang="en-MY" sz="1600" dirty="0">
                <a:solidFill>
                  <a:srgbClr val="FFFF00"/>
                </a:solidFill>
              </a:rPr>
              <a:t> 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Contoh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Nombor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Rujukan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berkaitan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bidang</a:t>
            </a:r>
            <a:b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194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B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P185 |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Ulama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Ulama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-- Malaysia – Biography)</a:t>
            </a:r>
          </a:p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D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S592 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Negeri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Bersekutu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(Federated Malay States – politics and governments)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DS595.2|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Sosiobudaya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(Malays --- Social life and customs) </a:t>
            </a: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H62|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Penyelidikan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Sains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Sosial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, Research Method</a:t>
            </a:r>
          </a:p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7325|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Kesenian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P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325 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Semantik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(Semantics) 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PL5065 |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Kritikan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Sastera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(Malay literature --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Crticism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, Textual)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PL5067|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Sejarah Bahasa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 Malay language -- history)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PL5074 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Tatabahasa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Bahasa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 Malay language – Grammar)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PN98 |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Sastera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dan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semiotik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(Semiotics and literature)</a:t>
            </a:r>
          </a:p>
          <a:p>
            <a:r>
              <a:rPr lang="ms-MY" sz="1600" dirty="0">
                <a:solidFill>
                  <a:srgbClr val="FFFF00"/>
                </a:solidFill>
                <a:latin typeface="Rockwell" panose="02060603020205020403" pitchFamily="18" charset="0"/>
              </a:rPr>
              <a:t>Z</a:t>
            </a:r>
            <a:r>
              <a:rPr lang="ms-MY" sz="1600" dirty="0">
                <a:solidFill>
                  <a:schemeClr val="bg1"/>
                </a:solidFill>
                <a:latin typeface="Rockwell" panose="02060603020205020403" pitchFamily="18" charset="0"/>
              </a:rPr>
              <a:t>6605| </a:t>
            </a:r>
            <a:r>
              <a:rPr lang="ms-MY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Manuskrip Melayu (Manuscripts, Malay -- Malaysia – Catalogs)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sz="2000" dirty="0"/>
          </a:p>
          <a:p>
            <a:pPr marL="0" indent="0">
              <a:buNone/>
            </a:pPr>
            <a:endParaRPr lang="ms-MY" sz="2000" dirty="0"/>
          </a:p>
          <a:p>
            <a:pPr marL="0" indent="0">
              <a:buNone/>
            </a:pPr>
            <a:r>
              <a:rPr lang="ms-MY" sz="1600" dirty="0">
                <a:solidFill>
                  <a:schemeClr val="bg1"/>
                </a:solidFill>
              </a:rPr>
              <a:t>B = Falsafah  &amp; agama,  D=Sejarah, N= Kesenian, P= Bahasa, Z =Sains Perpustakaan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s://encrypted-tbn1.gstatic.com/images?q=tbn:ANd9GcTmxVuqfqUKEodIQaYgP-LWTII_UrnVUWjwHgAcxmVEPDkrn9e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603" y="4819649"/>
            <a:ext cx="1407695" cy="14859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Demo</a:t>
            </a:r>
          </a:p>
          <a:p>
            <a:pPr>
              <a:buFont typeface="Wingdings 3" panose="05040102010807070707"/>
              <a:buChar char="è"/>
            </a:pPr>
            <a:endParaRPr lang="en-US" sz="4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Research Support</a:t>
            </a: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err="1">
                <a:solidFill>
                  <a:srgbClr val="FF0000"/>
                </a:solidFill>
                <a:latin typeface="Rockwell" panose="02060603020205020403" pitchFamily="18" charset="0"/>
              </a:rPr>
              <a:t>Muzium</a:t>
            </a:r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Rockwell" panose="02060603020205020403" pitchFamily="18" charset="0"/>
              </a:rPr>
              <a:t>Etnografi</a:t>
            </a:r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> APM</a:t>
            </a:r>
            <a:endParaRPr lang="ms-MY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239" y="1600200"/>
            <a:ext cx="8534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ms-MY" sz="2000" dirty="0">
                <a:solidFill>
                  <a:schemeClr val="bg1"/>
                </a:solidFill>
                <a:latin typeface="Rockwell" panose="02060603020205020403" pitchFamily="18" charset="0"/>
              </a:rPr>
              <a:t>Muzium Etnografi Melayu, Akademi Pengajian Melayu (APM) ditubuhkan bertujuan menyokong salah satu matlamat penubuhan APM, iaitu menjadi pusat penyelidikan dan pendokumentasian berkaitan bidang Pengajian Melayu </a:t>
            </a:r>
          </a:p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Koleksi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terdiri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2 </a:t>
            </a: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kategori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:</a:t>
            </a:r>
          </a:p>
          <a:p>
            <a:pPr marL="457200" indent="-457200">
              <a:buAutoNum type="arabicPeriod"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Artifak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(700+ unit)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Kraftangan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Semenanjung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Malaysia)</a:t>
            </a:r>
          </a:p>
          <a:p>
            <a:pPr marL="457200" indent="-457200">
              <a:buAutoNum type="arabicPeriod"/>
            </a:pPr>
            <a:endParaRPr lang="en-US" sz="20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 marL="457200" indent="-457200">
              <a:buAutoNum type="arabicPeriod"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Bahan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AV (500+ unit) –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Tentang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sejarah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kebudayaan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dan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kesenian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rakaman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aktiviti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APM,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rakaman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mentah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aktiviti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fieldwork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APM</a:t>
            </a:r>
          </a:p>
          <a:p>
            <a:pPr marL="457200" indent="-457200">
              <a:buAutoNum type="arabicPeriod"/>
            </a:pPr>
            <a:endParaRPr lang="en-US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457200" indent="-457200">
              <a:buAutoNum type="arabicPeriod"/>
            </a:pPr>
            <a:endParaRPr lang="en-US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en-US" sz="1700" dirty="0"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3" t="8889" r="57864" b="60000"/>
          <a:stretch>
            <a:fillRect/>
          </a:stretch>
        </p:blipFill>
        <p:spPr bwMode="auto">
          <a:xfrm>
            <a:off x="5334000" y="1378957"/>
            <a:ext cx="637656" cy="665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4" t="21556" r="51091" b="65207"/>
          <a:stretch>
            <a:fillRect/>
          </a:stretch>
        </p:blipFill>
        <p:spPr bwMode="auto">
          <a:xfrm>
            <a:off x="6139708" y="1399978"/>
            <a:ext cx="670148" cy="665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0" t="39516" r="46864" b="43999"/>
          <a:stretch>
            <a:fillRect/>
          </a:stretch>
        </p:blipFill>
        <p:spPr bwMode="auto">
          <a:xfrm>
            <a:off x="6962258" y="1392095"/>
            <a:ext cx="691396" cy="665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>Facebook  </a:t>
            </a:r>
            <a:b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br>
              <a:rPr lang="en-US" sz="4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</a:br>
            <a:endParaRPr lang="ms-MY" sz="5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 &gt;&gt;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57200" y="4541935"/>
            <a:ext cx="6858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Sejak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2014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Hantaran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berkaitan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Pengajian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dan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hal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-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ehwal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semasa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PPM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Unt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sebarang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pertanyaan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facebook.com/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malaystudieslibrary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MY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90" y="1152747"/>
            <a:ext cx="7849102" cy="355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880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latin typeface="Rockwell" panose="02060603020205020403" pitchFamily="18" charset="0"/>
              </a:rPr>
              <a:t>Sekian</a:t>
            </a:r>
            <a:r>
              <a:rPr lang="en-US" sz="4800" dirty="0">
                <a:solidFill>
                  <a:srgbClr val="FF0000"/>
                </a:solidFill>
                <a:latin typeface="Rockwell" panose="02060603020205020403" pitchFamily="18" charset="0"/>
              </a:rPr>
              <a:t>. </a:t>
            </a:r>
            <a:r>
              <a:rPr lang="en-US" sz="4800" dirty="0" err="1">
                <a:solidFill>
                  <a:srgbClr val="FF0000"/>
                </a:solidFill>
                <a:latin typeface="Rockwell" panose="02060603020205020403" pitchFamily="18" charset="0"/>
              </a:rPr>
              <a:t>Terima</a:t>
            </a:r>
            <a:r>
              <a:rPr lang="en-US" sz="48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Rockwell" panose="02060603020205020403" pitchFamily="18" charset="0"/>
              </a:rPr>
              <a:t>kasih</a:t>
            </a:r>
            <a:endParaRPr lang="en-US" sz="48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endParaRPr lang="en-US" sz="48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Haslan</a:t>
            </a: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Bin </a:t>
            </a:r>
            <a:r>
              <a:rPr lang="en-US" sz="3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Tamjehi</a:t>
            </a:r>
            <a:endParaRPr lang="en-US" sz="3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Pustakawan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Pengajian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 lvl="1"/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T:+603 7967 7285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Pejabat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T:+603 7967 7217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Kaunter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Perkhidmatan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E: haslan@um.edu.my</a:t>
            </a:r>
          </a:p>
          <a:p>
            <a:pPr lvl="1"/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facebook.com/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malaystudieslibrary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0" y="1219200"/>
            <a:ext cx="0" cy="1752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1700</Words>
  <Application>Microsoft Office PowerPoint</Application>
  <PresentationFormat>On-screen Show (4:3)</PresentationFormat>
  <Paragraphs>383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Arial Narrow</vt:lpstr>
      <vt:lpstr>Calibri</vt:lpstr>
      <vt:lpstr>Cambria</vt:lpstr>
      <vt:lpstr>Century Gothic</vt:lpstr>
      <vt:lpstr>Rockwell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Latarbelakang </vt:lpstr>
      <vt:lpstr>Perkhidmatan </vt:lpstr>
      <vt:lpstr>Perkhidmatan </vt:lpstr>
      <vt:lpstr>Perkhidmatan </vt:lpstr>
      <vt:lpstr>Perkhidmatan </vt:lpstr>
      <vt:lpstr>Kemudahan </vt:lpstr>
      <vt:lpstr>Koleksi </vt:lpstr>
      <vt:lpstr>Koleksi </vt:lpstr>
      <vt:lpstr>Koleksi </vt:lpstr>
      <vt:lpstr>Koleksi </vt:lpstr>
      <vt:lpstr>Koleksi </vt:lpstr>
      <vt:lpstr>Koleksi </vt:lpstr>
      <vt:lpstr>Koleksi </vt:lpstr>
      <vt:lpstr>Koleksi</vt:lpstr>
      <vt:lpstr>Koleksi</vt:lpstr>
      <vt:lpstr>Rekod Bibliografik </vt:lpstr>
      <vt:lpstr>PowerPoint Presentation</vt:lpstr>
      <vt:lpstr>PowerPoint Presentation</vt:lpstr>
      <vt:lpstr>PowerPoint Presentation</vt:lpstr>
      <vt:lpstr>Contoh Nombor Rujukan berkaitan  bidang </vt:lpstr>
      <vt:lpstr>PowerPoint Presentation</vt:lpstr>
      <vt:lpstr>Muzium Etnografi APM</vt:lpstr>
      <vt:lpstr>Facebook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atik</dc:creator>
  <cp:lastModifiedBy>user</cp:lastModifiedBy>
  <cp:revision>547</cp:revision>
  <cp:lastPrinted>2022-11-01T04:23:00Z</cp:lastPrinted>
  <dcterms:created xsi:type="dcterms:W3CDTF">2015-08-15T11:53:00Z</dcterms:created>
  <dcterms:modified xsi:type="dcterms:W3CDTF">2026-09-30T13:14:34Z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798EDE1F24DA40E3924DD882176B9ED0_12</vt:lpwstr>
  </property>
  <property fmtid="{D5CDD505-2E9C-101B-9397-08002B2CF9AE}" pid="3" name="KSOProductBuildVer">
    <vt:lpwstr>1033-12.1.0.28485</vt:lpwstr>
  </property>
</Properties>
</file>